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0"/>
  </p:notesMasterIdLst>
  <p:sldIdLst>
    <p:sldId id="257" r:id="rId2"/>
    <p:sldId id="358" r:id="rId3"/>
    <p:sldId id="368" r:id="rId4"/>
    <p:sldId id="359" r:id="rId5"/>
    <p:sldId id="360" r:id="rId6"/>
    <p:sldId id="361" r:id="rId7"/>
    <p:sldId id="366" r:id="rId8"/>
    <p:sldId id="362" r:id="rId9"/>
  </p:sldIdLst>
  <p:sldSz cx="9144000" cy="5143500" type="screen16x9"/>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iddels stil 2 - aks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ddels stil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7241" autoAdjust="0"/>
  </p:normalViewPr>
  <p:slideViewPr>
    <p:cSldViewPr>
      <p:cViewPr>
        <p:scale>
          <a:sx n="100" d="100"/>
          <a:sy n="100" d="100"/>
        </p:scale>
        <p:origin x="-1860" y="-834"/>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b-NO" dirty="0"/>
          </a:p>
        </p:txBody>
      </p:sp>
      <p:sp>
        <p:nvSpPr>
          <p:cNvPr id="3" name="Plassholder for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637A30-8EE1-4060-9976-8832FC89EE34}" type="datetimeFigureOut">
              <a:rPr lang="nb-NO" smtClean="0"/>
              <a:pPr/>
              <a:t>24.09.2020</a:t>
            </a:fld>
            <a:endParaRPr lang="nb-NO" dirty="0"/>
          </a:p>
        </p:txBody>
      </p:sp>
      <p:sp>
        <p:nvSpPr>
          <p:cNvPr id="4" name="Plassholder for lysbil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nb-NO" dirty="0"/>
          </a:p>
        </p:txBody>
      </p:sp>
      <p:sp>
        <p:nvSpPr>
          <p:cNvPr id="5" name="Plassholder for nota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b-NO" dirty="0"/>
          </a:p>
        </p:txBody>
      </p:sp>
      <p:sp>
        <p:nvSpPr>
          <p:cNvPr id="7" name="Plassholder for lysbilde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E5D362-086D-44A2-94F5-03EC7FA42488}" type="slidenum">
              <a:rPr lang="nb-NO" smtClean="0"/>
              <a:pPr/>
              <a:t>‹#›</a:t>
            </a:fld>
            <a:endParaRPr lang="nb-NO"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a:xfrm>
            <a:off x="381000" y="685800"/>
            <a:ext cx="6096000" cy="3429000"/>
          </a:xfrm>
        </p:spPr>
      </p:sp>
      <p:sp>
        <p:nvSpPr>
          <p:cNvPr id="3" name="Plassholder for notater 2"/>
          <p:cNvSpPr>
            <a:spLocks noGrp="1"/>
          </p:cNvSpPr>
          <p:nvPr>
            <p:ph type="body" idx="1"/>
          </p:nvPr>
        </p:nvSpPr>
        <p:spPr/>
        <p:txBody>
          <a:bodyPr>
            <a:normAutofit/>
          </a:bodyPr>
          <a:lstStyle/>
          <a:p>
            <a:endParaRPr lang="en-US" dirty="0"/>
          </a:p>
        </p:txBody>
      </p:sp>
      <p:sp>
        <p:nvSpPr>
          <p:cNvPr id="4" name="Plassholder for lysbildenummer 3"/>
          <p:cNvSpPr>
            <a:spLocks noGrp="1"/>
          </p:cNvSpPr>
          <p:nvPr>
            <p:ph type="sldNum" sz="quarter" idx="10"/>
          </p:nvPr>
        </p:nvSpPr>
        <p:spPr/>
        <p:txBody>
          <a:bodyPr/>
          <a:lstStyle/>
          <a:p>
            <a:fld id="{01E5D362-086D-44A2-94F5-03EC7FA42488}" type="slidenum">
              <a:rPr lang="nb-NO" smtClean="0"/>
              <a:pPr/>
              <a:t>1</a:t>
            </a:fld>
            <a:endParaRPr lang="nb-NO"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sz="quarter" idx="5"/>
          </p:nvPr>
        </p:nvSpPr>
        <p:spPr/>
        <p:txBody>
          <a:bodyPr/>
          <a:lstStyle/>
          <a:p>
            <a:fld id="{01E5D362-086D-44A2-94F5-03EC7FA42488}" type="slidenum">
              <a:rPr lang="nb-NO" smtClean="0"/>
              <a:pPr/>
              <a:t>2</a:t>
            </a:fld>
            <a:endParaRPr lang="nb-NO" dirty="0"/>
          </a:p>
        </p:txBody>
      </p:sp>
    </p:spTree>
    <p:extLst>
      <p:ext uri="{BB962C8B-B14F-4D97-AF65-F5344CB8AC3E}">
        <p14:creationId xmlns:p14="http://schemas.microsoft.com/office/powerpoint/2010/main" xmlns="" val="3473084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685802" y="1597820"/>
            <a:ext cx="7772400" cy="1102519"/>
          </a:xfrm>
        </p:spPr>
        <p:txBody>
          <a:bodyPr/>
          <a:lstStyle/>
          <a:p>
            <a:r>
              <a:rPr lang="nb-NO"/>
              <a:t>Klikk for å redigere tittelstil</a:t>
            </a:r>
          </a:p>
        </p:txBody>
      </p:sp>
      <p:sp>
        <p:nvSpPr>
          <p:cNvPr id="3" name="Undertit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a:t>Klikk for å redigere undertittelstil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dirty="0"/>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3600450"/>
            <a:ext cx="5486400" cy="425054"/>
          </a:xfrm>
        </p:spPr>
        <p:txBody>
          <a:bodyPr anchor="b"/>
          <a:lstStyle>
            <a:lvl1pPr algn="l">
              <a:defRPr sz="2000" b="1"/>
            </a:lvl1pPr>
          </a:lstStyle>
          <a:p>
            <a:r>
              <a:rPr lang="nb-NO"/>
              <a:t>Klikk for å redigere tittelstil</a:t>
            </a:r>
          </a:p>
        </p:txBody>
      </p:sp>
      <p:sp>
        <p:nvSpPr>
          <p:cNvPr id="3" name="Plassholder for bilde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dirty="0"/>
          </a:p>
        </p:txBody>
      </p:sp>
      <p:sp>
        <p:nvSpPr>
          <p:cNvPr id="4" name="Plassholder for tekst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dirty="0"/>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loddrett tekst 2"/>
          <p:cNvSpPr>
            <a:spLocks noGrp="1"/>
          </p:cNvSpPr>
          <p:nvPr>
            <p:ph type="body" orient="vert" idx="1"/>
          </p:nvPr>
        </p:nvSpPr>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dirty="0"/>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399" y="205979"/>
            <a:ext cx="2057401" cy="4388644"/>
          </a:xfrm>
        </p:spPr>
        <p:txBody>
          <a:bodyPr vert="eaVert"/>
          <a:lstStyle/>
          <a:p>
            <a:r>
              <a:rPr lang="nb-NO"/>
              <a:t>Klikk for å redigere tittelstil</a:t>
            </a:r>
          </a:p>
        </p:txBody>
      </p:sp>
      <p:sp>
        <p:nvSpPr>
          <p:cNvPr id="3" name="Plassholder for loddrett tekst 2"/>
          <p:cNvSpPr>
            <a:spLocks noGrp="1"/>
          </p:cNvSpPr>
          <p:nvPr>
            <p:ph type="body" orient="vert" idx="1"/>
          </p:nvPr>
        </p:nvSpPr>
        <p:spPr>
          <a:xfrm>
            <a:off x="457200" y="205979"/>
            <a:ext cx="6019801" cy="4388644"/>
          </a:xfrm>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dirty="0"/>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93473"/>
            <a:ext cx="9144000" cy="283532"/>
          </a:xfrm>
        </p:spPr>
        <p:txBody>
          <a:bodyPr/>
          <a:lstStyle>
            <a:lvl1pPr>
              <a:defRPr sz="2400"/>
            </a:lvl1pPr>
          </a:lstStyle>
          <a:p>
            <a:r>
              <a:rPr lang="nb-NO" dirty="0"/>
              <a:t>Klikk for å redigere tittelstil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tel og innhold">
    <p:spTree>
      <p:nvGrpSpPr>
        <p:cNvPr id="1" name=""/>
        <p:cNvGrpSpPr/>
        <p:nvPr/>
      </p:nvGrpSpPr>
      <p:grpSpPr>
        <a:xfrm>
          <a:off x="0" y="0"/>
          <a:ext cx="0" cy="0"/>
          <a:chOff x="0" y="0"/>
          <a:chExt cx="0" cy="0"/>
        </a:xfrm>
      </p:grpSpPr>
      <p:sp>
        <p:nvSpPr>
          <p:cNvPr id="2" name="Tittel 1"/>
          <p:cNvSpPr>
            <a:spLocks noGrp="1"/>
          </p:cNvSpPr>
          <p:nvPr>
            <p:ph type="title"/>
          </p:nvPr>
        </p:nvSpPr>
        <p:spPr>
          <a:xfrm>
            <a:off x="0" y="262994"/>
            <a:ext cx="9144000" cy="648073"/>
          </a:xfrm>
        </p:spPr>
        <p:txBody>
          <a:bodyPr/>
          <a:lstStyle/>
          <a:p>
            <a:r>
              <a:rPr lang="nb-NO"/>
              <a:t>Klikk for å redigere tittelstil</a:t>
            </a:r>
          </a:p>
        </p:txBody>
      </p:sp>
      <p:sp>
        <p:nvSpPr>
          <p:cNvPr id="3" name="Plassholder for innhold 2"/>
          <p:cNvSpPr>
            <a:spLocks noGrp="1"/>
          </p:cNvSpPr>
          <p:nvPr>
            <p:ph idx="1"/>
          </p:nvPr>
        </p:nvSpPr>
        <p:spPr>
          <a:xfrm>
            <a:off x="0" y="992075"/>
            <a:ext cx="9144000" cy="4027947"/>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722314" y="3305176"/>
            <a:ext cx="7772400" cy="1021556"/>
          </a:xfrm>
        </p:spPr>
        <p:txBody>
          <a:bodyPr anchor="t"/>
          <a:lstStyle>
            <a:lvl1pPr algn="l">
              <a:defRPr sz="4000" b="1" cap="all"/>
            </a:lvl1pPr>
          </a:lstStyle>
          <a:p>
            <a:r>
              <a:rPr lang="nb-NO"/>
              <a:t>Klikk for å redigere tittelstil</a:t>
            </a:r>
          </a:p>
        </p:txBody>
      </p:sp>
      <p:sp>
        <p:nvSpPr>
          <p:cNvPr id="3" name="Plassholder for tekst 2"/>
          <p:cNvSpPr>
            <a:spLocks noGrp="1"/>
          </p:cNvSpPr>
          <p:nvPr>
            <p:ph type="body" idx="1"/>
          </p:nvPr>
        </p:nvSpPr>
        <p:spPr>
          <a:xfrm>
            <a:off x="722314"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a:t>Klikk for å redigere tekststiler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endParaRPr lang="nb-NO" dirty="0"/>
          </a:p>
        </p:txBody>
      </p:sp>
      <p:sp>
        <p:nvSpPr>
          <p:cNvPr id="5" name="Plassholder for bunntekst 4"/>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innhold 2"/>
          <p:cNvSpPr>
            <a:spLocks noGrp="1"/>
          </p:cNvSpPr>
          <p:nvPr>
            <p:ph sz="half" idx="1"/>
          </p:nvPr>
        </p:nvSpPr>
        <p:spPr>
          <a:xfrm>
            <a:off x="457201"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innhold 3"/>
          <p:cNvSpPr>
            <a:spLocks noGrp="1"/>
          </p:cNvSpPr>
          <p:nvPr>
            <p:ph sz="half" idx="2"/>
          </p:nvPr>
        </p:nvSpPr>
        <p:spPr>
          <a:xfrm>
            <a:off x="4648200" y="1200151"/>
            <a:ext cx="4038601"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dirty="0"/>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lvl1pPr>
              <a:defRPr/>
            </a:lvl1pPr>
          </a:lstStyle>
          <a:p>
            <a:r>
              <a:rPr lang="nb-NO"/>
              <a:t>Klikk for å redigere tittelstil</a:t>
            </a:r>
          </a:p>
        </p:txBody>
      </p:sp>
      <p:sp>
        <p:nvSpPr>
          <p:cNvPr id="3" name="Plassholder for tekst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4" name="Plassholder for innhold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5" name="Plassholder for tekst 4"/>
          <p:cNvSpPr>
            <a:spLocks noGrp="1"/>
          </p:cNvSpPr>
          <p:nvPr>
            <p:ph type="body" sz="quarter" idx="3"/>
          </p:nvPr>
        </p:nvSpPr>
        <p:spPr>
          <a:xfrm>
            <a:off x="4645028" y="1151335"/>
            <a:ext cx="4041774"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Klikk for å redigere tekststiler i malen</a:t>
            </a:r>
          </a:p>
        </p:txBody>
      </p:sp>
      <p:sp>
        <p:nvSpPr>
          <p:cNvPr id="6" name="Plassholder for innhold 5"/>
          <p:cNvSpPr>
            <a:spLocks noGrp="1"/>
          </p:cNvSpPr>
          <p:nvPr>
            <p:ph sz="quarter" idx="4"/>
          </p:nvPr>
        </p:nvSpPr>
        <p:spPr>
          <a:xfrm>
            <a:off x="4645028" y="1631156"/>
            <a:ext cx="4041774"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7" name="Plassholder for dato 6"/>
          <p:cNvSpPr>
            <a:spLocks noGrp="1"/>
          </p:cNvSpPr>
          <p:nvPr>
            <p:ph type="dt" sz="half" idx="10"/>
          </p:nvPr>
        </p:nvSpPr>
        <p:spPr>
          <a:xfrm>
            <a:off x="457200" y="4767263"/>
            <a:ext cx="2133600" cy="273844"/>
          </a:xfrm>
          <a:prstGeom prst="rect">
            <a:avLst/>
          </a:prstGeom>
        </p:spPr>
        <p:txBody>
          <a:bodyPr/>
          <a:lstStyle/>
          <a:p>
            <a:endParaRPr lang="nb-NO" dirty="0"/>
          </a:p>
        </p:txBody>
      </p:sp>
      <p:sp>
        <p:nvSpPr>
          <p:cNvPr id="8" name="Plassholder for bunntekst 7"/>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9" name="Plassholder for lysbildenummer 8"/>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Bare tittel">
    <p:bg>
      <p:bgPr>
        <a:blipFill dpi="0" rotWithShape="1">
          <a:blip r:embed="rId2" cstate="print">
            <a:lum/>
          </a:blip>
          <a:srcRect/>
          <a:stretch>
            <a:fillRect t="-45000" b="-45000"/>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a:t>Klikk for å redigere tittelstil</a:t>
            </a:r>
          </a:p>
        </p:txBody>
      </p:sp>
      <p:sp>
        <p:nvSpPr>
          <p:cNvPr id="3" name="Plassholder for dato 2"/>
          <p:cNvSpPr>
            <a:spLocks noGrp="1"/>
          </p:cNvSpPr>
          <p:nvPr>
            <p:ph type="dt" sz="half" idx="10"/>
          </p:nvPr>
        </p:nvSpPr>
        <p:spPr>
          <a:xfrm>
            <a:off x="457200" y="4767263"/>
            <a:ext cx="2133600" cy="273844"/>
          </a:xfrm>
          <a:prstGeom prst="rect">
            <a:avLst/>
          </a:prstGeom>
        </p:spPr>
        <p:txBody>
          <a:bodyPr/>
          <a:lstStyle/>
          <a:p>
            <a:endParaRPr lang="nb-NO" dirty="0"/>
          </a:p>
        </p:txBody>
      </p:sp>
      <p:sp>
        <p:nvSpPr>
          <p:cNvPr id="4" name="Plassholder for bunntekst 3"/>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5" name="Plassholder for lysbildenummer 4"/>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p:cNvSpPr>
            <a:spLocks noGrp="1"/>
          </p:cNvSpPr>
          <p:nvPr>
            <p:ph type="dt" sz="half" idx="10"/>
          </p:nvPr>
        </p:nvSpPr>
        <p:spPr>
          <a:xfrm>
            <a:off x="457200" y="4767263"/>
            <a:ext cx="2133600" cy="273844"/>
          </a:xfrm>
          <a:prstGeom prst="rect">
            <a:avLst/>
          </a:prstGeom>
        </p:spPr>
        <p:txBody>
          <a:bodyPr/>
          <a:lstStyle/>
          <a:p>
            <a:endParaRPr lang="nb-NO" dirty="0"/>
          </a:p>
        </p:txBody>
      </p:sp>
      <p:sp>
        <p:nvSpPr>
          <p:cNvPr id="3" name="Plassholder for bunntekst 2"/>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4" name="Plassholder for lysbildenummer 3"/>
          <p:cNvSpPr>
            <a:spLocks noGrp="1"/>
          </p:cNvSpPr>
          <p:nvPr>
            <p:ph type="sldNum" sz="quarter" idx="12"/>
          </p:nvPr>
        </p:nvSpPr>
        <p:spPr>
          <a:xfrm>
            <a:off x="8540441" y="5042524"/>
            <a:ext cx="603559" cy="100976"/>
          </a:xfrm>
          <a:prstGeom prst="rect">
            <a:avLst/>
          </a:prstGeom>
        </p:spPr>
        <p:txBody>
          <a:bodyPr/>
          <a:lstStyle>
            <a:lvl1pPr>
              <a:defRPr sz="1000"/>
            </a:lvl1pPr>
          </a:lstStyle>
          <a:p>
            <a:fld id="{FAEFB388-42AA-4DF2-851A-CCA4A06B24AA}" type="slidenum">
              <a:rPr lang="nb-NO" smtClean="0"/>
              <a:pPr/>
              <a:t>‹#›</a:t>
            </a:fld>
            <a:endParaRPr lang="nb-NO"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p:cNvSpPr>
            <a:spLocks noGrp="1"/>
          </p:cNvSpPr>
          <p:nvPr>
            <p:ph type="title"/>
          </p:nvPr>
        </p:nvSpPr>
        <p:spPr>
          <a:xfrm>
            <a:off x="457202" y="204787"/>
            <a:ext cx="3008313" cy="871538"/>
          </a:xfrm>
        </p:spPr>
        <p:txBody>
          <a:bodyPr anchor="b"/>
          <a:lstStyle>
            <a:lvl1pPr algn="l">
              <a:defRPr sz="2000" b="1"/>
            </a:lvl1pPr>
          </a:lstStyle>
          <a:p>
            <a:r>
              <a:rPr lang="nb-NO"/>
              <a:t>Klikk for å redigere tittelstil</a:t>
            </a:r>
          </a:p>
        </p:txBody>
      </p:sp>
      <p:sp>
        <p:nvSpPr>
          <p:cNvPr id="3" name="Plassholder for innhold 2"/>
          <p:cNvSpPr>
            <a:spLocks noGrp="1"/>
          </p:cNvSpPr>
          <p:nvPr>
            <p:ph idx="1"/>
          </p:nvPr>
        </p:nvSpPr>
        <p:spPr>
          <a:xfrm>
            <a:off x="3575052" y="204789"/>
            <a:ext cx="5111749"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4" name="Plassholder for tekst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endParaRPr lang="nb-NO" dirty="0"/>
          </a:p>
        </p:txBody>
      </p:sp>
      <p:sp>
        <p:nvSpPr>
          <p:cNvPr id="6" name="Plassholder for bunntekst 5"/>
          <p:cNvSpPr>
            <a:spLocks noGrp="1"/>
          </p:cNvSpPr>
          <p:nvPr>
            <p:ph type="ftr" sz="quarter" idx="11"/>
          </p:nvPr>
        </p:nvSpPr>
        <p:spPr>
          <a:xfrm>
            <a:off x="3124202" y="4767263"/>
            <a:ext cx="2895600" cy="273844"/>
          </a:xfrm>
          <a:prstGeom prst="rect">
            <a:avLst/>
          </a:prstGeom>
        </p:spPr>
        <p:txBody>
          <a:bodyPr/>
          <a:lstStyle/>
          <a:p>
            <a:endParaRPr lang="nb-NO" dirty="0"/>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Plassholder for tittel 1"/>
          <p:cNvSpPr>
            <a:spLocks noGrp="1"/>
          </p:cNvSpPr>
          <p:nvPr>
            <p:ph type="title"/>
          </p:nvPr>
        </p:nvSpPr>
        <p:spPr>
          <a:xfrm>
            <a:off x="0" y="262994"/>
            <a:ext cx="9144000" cy="648073"/>
          </a:xfrm>
          <a:prstGeom prst="rect">
            <a:avLst/>
          </a:prstGeom>
        </p:spPr>
        <p:txBody>
          <a:bodyPr vert="horz" lIns="91440" tIns="45720" rIns="91440" bIns="45720" rtlCol="0" anchor="ctr">
            <a:noAutofit/>
          </a:bodyPr>
          <a:lstStyle/>
          <a:p>
            <a:r>
              <a:rPr lang="nb-NO" dirty="0"/>
              <a:t>Klikk for å redigere tittelstil</a:t>
            </a:r>
          </a:p>
        </p:txBody>
      </p:sp>
      <p:sp>
        <p:nvSpPr>
          <p:cNvPr id="3" name="Plassholder for tekst 2"/>
          <p:cNvSpPr>
            <a:spLocks noGrp="1"/>
          </p:cNvSpPr>
          <p:nvPr>
            <p:ph type="body" idx="1"/>
          </p:nvPr>
        </p:nvSpPr>
        <p:spPr>
          <a:xfrm>
            <a:off x="0" y="1113588"/>
            <a:ext cx="9144000" cy="3906434"/>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9" name="Rektangel 8"/>
          <p:cNvSpPr/>
          <p:nvPr/>
        </p:nvSpPr>
        <p:spPr>
          <a:xfrm>
            <a:off x="0" y="0"/>
            <a:ext cx="9144000" cy="262994"/>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dirty="0"/>
          </a:p>
        </p:txBody>
      </p:sp>
      <p:pic>
        <p:nvPicPr>
          <p:cNvPr id="6" name="Picture 6" descr="https://cdn.discordapp.com/attachments/287519461894782976/627802676905771009/Virtual_Intelligence_Service_only_logo.PNG"/>
          <p:cNvPicPr>
            <a:picLocks noChangeAspect="1" noChangeArrowheads="1"/>
          </p:cNvPicPr>
          <p:nvPr/>
        </p:nvPicPr>
        <p:blipFill>
          <a:blip r:embed="rId14" cstate="print"/>
          <a:srcRect/>
          <a:stretch>
            <a:fillRect/>
          </a:stretch>
        </p:blipFill>
        <p:spPr bwMode="auto">
          <a:xfrm>
            <a:off x="35497" y="1"/>
            <a:ext cx="288031" cy="267494"/>
          </a:xfrm>
          <a:prstGeom prst="rect">
            <a:avLst/>
          </a:prstGeom>
          <a:noFill/>
        </p:spPr>
      </p:pic>
      <p:sp>
        <p:nvSpPr>
          <p:cNvPr id="10" name="Rektangel 9"/>
          <p:cNvSpPr/>
          <p:nvPr/>
        </p:nvSpPr>
        <p:spPr>
          <a:xfrm>
            <a:off x="0" y="5020022"/>
            <a:ext cx="9144000" cy="123478"/>
          </a:xfrm>
          <a:prstGeom prst="rect">
            <a:avLst/>
          </a:prstGeom>
          <a:solidFill>
            <a:schemeClr val="tx1">
              <a:lumMod val="65000"/>
              <a:lumOff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dirty="0"/>
          </a:p>
        </p:txBody>
      </p:sp>
      <p:sp>
        <p:nvSpPr>
          <p:cNvPr id="11" name="TekstSylinder 10"/>
          <p:cNvSpPr txBox="1"/>
          <p:nvPr/>
        </p:nvSpPr>
        <p:spPr>
          <a:xfrm>
            <a:off x="251520" y="21273"/>
            <a:ext cx="6272697" cy="246221"/>
          </a:xfrm>
          <a:prstGeom prst="rect">
            <a:avLst/>
          </a:prstGeom>
          <a:noFill/>
        </p:spPr>
        <p:txBody>
          <a:bodyPr wrap="square" rtlCol="0">
            <a:spAutoFit/>
          </a:bodyPr>
          <a:lstStyle/>
          <a:p>
            <a:r>
              <a:rPr lang="nb-NO" sz="1000" b="0" dirty="0">
                <a:solidFill>
                  <a:schemeClr val="tx1"/>
                </a:solidFill>
                <a:latin typeface="Arial Black" pitchFamily="34" charset="0"/>
                <a:cs typeface="Arial" pitchFamily="34" charset="0"/>
              </a:rPr>
              <a:t>Virtual </a:t>
            </a:r>
            <a:r>
              <a:rPr lang="en-US" sz="1000" b="0" noProof="0" dirty="0">
                <a:solidFill>
                  <a:schemeClr val="tx1"/>
                </a:solidFill>
                <a:latin typeface="Arial Black" pitchFamily="34" charset="0"/>
                <a:cs typeface="Arial" pitchFamily="34" charset="0"/>
              </a:rPr>
              <a:t>Intelligence</a:t>
            </a:r>
            <a:r>
              <a:rPr lang="nb-NO" sz="1000" b="0" dirty="0">
                <a:solidFill>
                  <a:schemeClr val="tx1"/>
                </a:solidFill>
                <a:latin typeface="Arial Black" pitchFamily="34" charset="0"/>
                <a:cs typeface="Arial" pitchFamily="34" charset="0"/>
              </a:rPr>
              <a:t> Service</a:t>
            </a:r>
          </a:p>
        </p:txBody>
      </p:sp>
      <p:sp>
        <p:nvSpPr>
          <p:cNvPr id="12" name="TekstSylinder 11"/>
          <p:cNvSpPr txBox="1"/>
          <p:nvPr/>
        </p:nvSpPr>
        <p:spPr>
          <a:xfrm>
            <a:off x="0" y="5028547"/>
            <a:ext cx="9144000" cy="107722"/>
          </a:xfrm>
          <a:prstGeom prst="rect">
            <a:avLst/>
          </a:prstGeom>
          <a:noFill/>
        </p:spPr>
        <p:txBody>
          <a:bodyPr wrap="square" lIns="0" tIns="0" rIns="0" bIns="0" rtlCol="0">
            <a:spAutoFit/>
          </a:bodyPr>
          <a:lstStyle/>
          <a:p>
            <a:pPr algn="ctr"/>
            <a:r>
              <a:rPr lang="nb-NO" sz="700" b="1" dirty="0">
                <a:solidFill>
                  <a:schemeClr val="bg1"/>
                </a:solidFill>
                <a:latin typeface="Arial Black" pitchFamily="34" charset="0"/>
              </a:rPr>
              <a:t>Victoria</a:t>
            </a:r>
            <a:r>
              <a:rPr lang="nb-NO" sz="700" b="1" baseline="0" dirty="0">
                <a:solidFill>
                  <a:schemeClr val="bg1"/>
                </a:solidFill>
                <a:latin typeface="Arial Black" pitchFamily="34" charset="0"/>
              </a:rPr>
              <a:t> Per </a:t>
            </a:r>
            <a:r>
              <a:rPr lang="en-US" sz="700" b="1" baseline="0" noProof="0" dirty="0">
                <a:solidFill>
                  <a:schemeClr val="bg1"/>
                </a:solidFill>
                <a:latin typeface="Arial Black" pitchFamily="34" charset="0"/>
              </a:rPr>
              <a:t>Intellectum</a:t>
            </a:r>
            <a:endParaRPr lang="en-US" sz="700" b="1" noProof="0" dirty="0">
              <a:solidFill>
                <a:schemeClr val="bg1"/>
              </a:solidFill>
              <a:latin typeface="Arial Black" pitchFamily="34" charset="0"/>
            </a:endParaRPr>
          </a:p>
        </p:txBody>
      </p:sp>
      <p:sp>
        <p:nvSpPr>
          <p:cNvPr id="13" name="Rektangel 12"/>
          <p:cNvSpPr/>
          <p:nvPr userDrawn="1"/>
        </p:nvSpPr>
        <p:spPr>
          <a:xfrm>
            <a:off x="0" y="0"/>
            <a:ext cx="9144000" cy="51435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ctr" defTabSz="914400" rtl="0" eaLnBrk="1" latinLnBrk="0" hangingPunct="1">
        <a:spcBef>
          <a:spcPct val="0"/>
        </a:spcBef>
        <a:buNone/>
        <a:defRPr sz="3200" kern="1200">
          <a:solidFill>
            <a:schemeClr val="tx1"/>
          </a:solidFill>
          <a:latin typeface="Arial Black"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18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16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1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1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kstSylinder 2"/>
          <p:cNvSpPr txBox="1"/>
          <p:nvPr/>
        </p:nvSpPr>
        <p:spPr>
          <a:xfrm>
            <a:off x="0" y="2931790"/>
            <a:ext cx="9144000" cy="954107"/>
          </a:xfrm>
          <a:prstGeom prst="rect">
            <a:avLst/>
          </a:prstGeom>
          <a:noFill/>
        </p:spPr>
        <p:txBody>
          <a:bodyPr wrap="square" rtlCol="0">
            <a:spAutoFit/>
          </a:bodyPr>
          <a:lstStyle/>
          <a:p>
            <a:pPr algn="ctr"/>
            <a:r>
              <a:rPr lang="nb-NO" sz="2800" b="1" dirty="0">
                <a:latin typeface="Arial Black" pitchFamily="34" charset="0"/>
                <a:ea typeface="MS Mincho" pitchFamily="49" charset="-128"/>
              </a:rPr>
              <a:t>INTSUM </a:t>
            </a:r>
            <a:r>
              <a:rPr lang="nb-NO" sz="2800" b="1" dirty="0" smtClean="0">
                <a:latin typeface="Arial Black" pitchFamily="34" charset="0"/>
                <a:ea typeface="MS Mincho" pitchFamily="49" charset="-128"/>
              </a:rPr>
              <a:t>VIS AIR</a:t>
            </a:r>
          </a:p>
          <a:p>
            <a:pPr algn="ctr"/>
            <a:r>
              <a:rPr lang="nb-NO" sz="2800" b="1" dirty="0" smtClean="0">
                <a:latin typeface="Arial Black" pitchFamily="34" charset="0"/>
                <a:ea typeface="MS Mincho" pitchFamily="49" charset="-128"/>
              </a:rPr>
              <a:t>OPAR D+1</a:t>
            </a:r>
            <a:endParaRPr lang="nb-NO" sz="2800" b="1" dirty="0">
              <a:latin typeface="MS Mincho" pitchFamily="49" charset="-128"/>
              <a:ea typeface="MS Mincho" pitchFamily="49" charset="-128"/>
            </a:endParaRPr>
          </a:p>
        </p:txBody>
      </p:sp>
      <p:sp>
        <p:nvSpPr>
          <p:cNvPr id="6" name="TekstSylinder 5"/>
          <p:cNvSpPr txBox="1"/>
          <p:nvPr/>
        </p:nvSpPr>
        <p:spPr>
          <a:xfrm>
            <a:off x="322899" y="3795886"/>
            <a:ext cx="8542468" cy="600164"/>
          </a:xfrm>
          <a:prstGeom prst="rect">
            <a:avLst/>
          </a:prstGeom>
          <a:noFill/>
          <a:ln w="31750">
            <a:solidFill>
              <a:schemeClr val="tx1"/>
            </a:solidFill>
          </a:ln>
        </p:spPr>
        <p:txBody>
          <a:bodyPr wrap="square" rtlCol="0">
            <a:spAutoFit/>
          </a:bodyPr>
          <a:lstStyle/>
          <a:p>
            <a:pPr algn="ctr"/>
            <a:r>
              <a:rPr lang="nb-NO" sz="1100" b="1" dirty="0"/>
              <a:t>DISCLAIMER: </a:t>
            </a:r>
          </a:p>
          <a:p>
            <a:pPr algn="ctr"/>
            <a:r>
              <a:rPr lang="en-US" sz="1100" dirty="0"/>
              <a:t>This is for multiplayer online gaming using the Digital Combat Systems simulation software published by Eagle Dynamics. The information is not in any way suitable for real world use or operations.</a:t>
            </a:r>
            <a:endParaRPr lang="nb-NO" sz="1100" dirty="0"/>
          </a:p>
        </p:txBody>
      </p:sp>
      <p:sp>
        <p:nvSpPr>
          <p:cNvPr id="8" name="TekstSylinder 7"/>
          <p:cNvSpPr txBox="1"/>
          <p:nvPr/>
        </p:nvSpPr>
        <p:spPr>
          <a:xfrm>
            <a:off x="1371644" y="4659982"/>
            <a:ext cx="6784754" cy="307777"/>
          </a:xfrm>
          <a:prstGeom prst="rect">
            <a:avLst/>
          </a:prstGeom>
          <a:noFill/>
        </p:spPr>
        <p:txBody>
          <a:bodyPr wrap="square" rtlCol="0">
            <a:spAutoFit/>
          </a:bodyPr>
          <a:lstStyle/>
          <a:p>
            <a:pPr algn="ctr"/>
            <a:r>
              <a:rPr lang="en-US" sz="1400" dirty="0">
                <a:latin typeface="Arial" pitchFamily="34" charset="0"/>
                <a:cs typeface="Arial" pitchFamily="34" charset="0"/>
              </a:rPr>
              <a:t>Published: 2020-09-19</a:t>
            </a:r>
          </a:p>
        </p:txBody>
      </p:sp>
      <p:sp>
        <p:nvSpPr>
          <p:cNvPr id="9" name="TekstSylinder 8"/>
          <p:cNvSpPr txBox="1"/>
          <p:nvPr/>
        </p:nvSpPr>
        <p:spPr>
          <a:xfrm>
            <a:off x="1371644" y="4443958"/>
            <a:ext cx="6784754" cy="307777"/>
          </a:xfrm>
          <a:prstGeom prst="rect">
            <a:avLst/>
          </a:prstGeom>
          <a:noFill/>
        </p:spPr>
        <p:txBody>
          <a:bodyPr wrap="square" rtlCol="0">
            <a:spAutoFit/>
          </a:bodyPr>
          <a:lstStyle/>
          <a:p>
            <a:pPr algn="ctr"/>
            <a:r>
              <a:rPr lang="en-US" sz="1400" dirty="0">
                <a:latin typeface="Arial" pitchFamily="34" charset="0"/>
                <a:cs typeface="Arial" pitchFamily="34" charset="0"/>
              </a:rPr>
              <a:t>Version: </a:t>
            </a:r>
            <a:r>
              <a:rPr lang="en-US" sz="1400" dirty="0" smtClean="0">
                <a:latin typeface="Arial" pitchFamily="34" charset="0"/>
                <a:cs typeface="Arial" pitchFamily="34" charset="0"/>
              </a:rPr>
              <a:t>1.0</a:t>
            </a:r>
            <a:endParaRPr lang="en-US" sz="1400" dirty="0">
              <a:latin typeface="Arial" pitchFamily="34" charset="0"/>
              <a:cs typeface="Arial" pitchFamily="34" charset="0"/>
            </a:endParaRPr>
          </a:p>
        </p:txBody>
      </p:sp>
      <p:pic>
        <p:nvPicPr>
          <p:cNvPr id="11" name="Picture 2" descr="C:\Users\Sjefen\Desktop\OPUF VIS logo\Virtual_Intelligence_Service_only_logo.PNG"/>
          <p:cNvPicPr>
            <a:picLocks noChangeAspect="1" noChangeArrowheads="1"/>
          </p:cNvPicPr>
          <p:nvPr/>
        </p:nvPicPr>
        <p:blipFill>
          <a:blip r:embed="rId3" cstate="print"/>
          <a:srcRect/>
          <a:stretch>
            <a:fillRect/>
          </a:stretch>
        </p:blipFill>
        <p:spPr bwMode="auto">
          <a:xfrm>
            <a:off x="3460353" y="205011"/>
            <a:ext cx="2225675" cy="1958975"/>
          </a:xfrm>
          <a:prstGeom prst="rect">
            <a:avLst/>
          </a:prstGeom>
          <a:noFill/>
        </p:spPr>
      </p:pic>
      <p:sp>
        <p:nvSpPr>
          <p:cNvPr id="12" name="TekstSylinder 11"/>
          <p:cNvSpPr txBox="1"/>
          <p:nvPr/>
        </p:nvSpPr>
        <p:spPr>
          <a:xfrm>
            <a:off x="1999109" y="2067694"/>
            <a:ext cx="5143500" cy="738664"/>
          </a:xfrm>
          <a:prstGeom prst="rect">
            <a:avLst/>
          </a:prstGeom>
          <a:noFill/>
        </p:spPr>
        <p:txBody>
          <a:bodyPr wrap="square" rtlCol="0">
            <a:spAutoFit/>
          </a:bodyPr>
          <a:lstStyle/>
          <a:p>
            <a:pPr algn="ctr"/>
            <a:r>
              <a:rPr lang="en-US" sz="2400" b="1" dirty="0">
                <a:solidFill>
                  <a:srgbClr val="35261F"/>
                </a:solidFill>
                <a:latin typeface="Constantia" pitchFamily="18" charset="0"/>
              </a:rPr>
              <a:t>VIRTUAL INTELLIGENCE SERVICE</a:t>
            </a:r>
          </a:p>
          <a:p>
            <a:pPr algn="ctr"/>
            <a:r>
              <a:rPr lang="en-US" b="1" i="1" dirty="0">
                <a:solidFill>
                  <a:srgbClr val="35261F"/>
                </a:solidFill>
                <a:latin typeface="Constantia" pitchFamily="18" charset="0"/>
              </a:rPr>
              <a:t>VICTORIA PER INTELLECTUM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FAOR NORTH:</a:t>
            </a:r>
          </a:p>
          <a:p>
            <a:pPr marL="228600" indent="-228600">
              <a:buAutoNum type="arabicPeriod"/>
            </a:pPr>
            <a:r>
              <a:rPr lang="en-US" sz="1100" b="1" dirty="0"/>
              <a:t>FURY2 engaged 1x MiG29 (CONFIRMED KILL)</a:t>
            </a:r>
          </a:p>
          <a:p>
            <a:pPr marL="228600" indent="-228600">
              <a:buAutoNum type="arabicPeriod"/>
            </a:pPr>
            <a:r>
              <a:rPr lang="en-US" sz="1100" b="1" dirty="0"/>
              <a:t>FURY22 reported EJECTED at BULLS 038/170 - IVO N37 02.883 E038 24.897</a:t>
            </a:r>
          </a:p>
          <a:p>
            <a:pPr marL="228600" indent="-228600">
              <a:buAutoNum type="arabicPeriod"/>
            </a:pPr>
            <a:endParaRPr lang="en-US" sz="1100" b="1" dirty="0"/>
          </a:p>
          <a:p>
            <a:r>
              <a:rPr lang="en-US" sz="1600" b="1" dirty="0"/>
              <a:t>FAOR OCEAN:</a:t>
            </a:r>
          </a:p>
          <a:p>
            <a:pPr marL="228600" indent="-228600">
              <a:buAutoNum type="arabicPeriod"/>
            </a:pPr>
            <a:r>
              <a:rPr lang="en-US" sz="1100" b="1" dirty="0"/>
              <a:t>SPECTRE9 engaged 2x MiG29 (CONFIRMED KILLS)</a:t>
            </a:r>
          </a:p>
          <a:p>
            <a:pPr marL="228600" indent="-228600">
              <a:buAutoNum type="arabicPeriod"/>
            </a:pPr>
            <a:r>
              <a:rPr lang="en-US" sz="1100" b="1" dirty="0"/>
              <a:t>SPECTRE9 engaged 2x Su24 (CONFIRMED KILLS)</a:t>
            </a:r>
          </a:p>
          <a:p>
            <a:pPr marL="228600" indent="-228600">
              <a:buAutoNum type="arabicPeriod"/>
            </a:pPr>
            <a:endParaRPr lang="en-US" sz="1100" b="1" dirty="0"/>
          </a:p>
          <a:p>
            <a:r>
              <a:rPr lang="en-US" sz="1600" b="1" dirty="0"/>
              <a:t>OTHER:</a:t>
            </a:r>
          </a:p>
          <a:p>
            <a:pPr marL="228600" indent="-228600">
              <a:buAutoNum type="arabicPeriod"/>
            </a:pPr>
            <a:r>
              <a:rPr lang="en-US" sz="1100" b="1" dirty="0"/>
              <a:t>PANTHER12 reported shot down with no chute BULLS 014/80 – IVO N36 15.399 E036 32.097</a:t>
            </a:r>
          </a:p>
          <a:p>
            <a:pPr marL="228600" indent="-228600">
              <a:buAutoNum type="arabicPeriod"/>
            </a:pPr>
            <a:r>
              <a:rPr lang="en-US" sz="1100" b="1" dirty="0"/>
              <a:t>TIGER1 missing EAST of FAOR NORTH. Last indicating moving towards FURY22 on bearing 080 from INCIRLIK.</a:t>
            </a:r>
          </a:p>
          <a:p>
            <a:pPr marL="228600" indent="-228600">
              <a:buAutoNum type="arabicPeriod"/>
            </a:pPr>
            <a:endParaRPr lang="en-US" sz="1100" b="1" dirty="0"/>
          </a:p>
          <a:p>
            <a:endParaRPr lang="en-US" sz="1100" b="1" dirty="0"/>
          </a:p>
          <a:p>
            <a:endParaRPr lang="en-US" sz="1200" b="1" dirty="0"/>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pic>
        <p:nvPicPr>
          <p:cNvPr id="8" name="Picture 7">
            <a:extLst>
              <a:ext uri="{FF2B5EF4-FFF2-40B4-BE49-F238E27FC236}">
                <a16:creationId xmlns:a16="http://schemas.microsoft.com/office/drawing/2014/main" xmlns="" id="{4F1536B5-0E50-498D-A6AF-AFFD7A356490}"/>
              </a:ext>
            </a:extLst>
          </p:cNvPr>
          <p:cNvPicPr>
            <a:picLocks noChangeAspect="1"/>
          </p:cNvPicPr>
          <p:nvPr/>
        </p:nvPicPr>
        <p:blipFill rotWithShape="1">
          <a:blip r:embed="rId3" cstate="print"/>
          <a:srcRect r="5634"/>
          <a:stretch/>
        </p:blipFill>
        <p:spPr>
          <a:xfrm>
            <a:off x="3451163" y="667108"/>
            <a:ext cx="5692837" cy="424939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MAJOR EVENTS LAST PERIOD </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a:bodyPr>
          <a:lstStyle/>
          <a:p>
            <a:r>
              <a:rPr lang="en-US" sz="1600" b="1" dirty="0"/>
              <a:t>FAOR SOUTH:</a:t>
            </a:r>
          </a:p>
          <a:p>
            <a:pPr marL="228600" indent="-228600">
              <a:buAutoNum type="arabicPeriod"/>
            </a:pPr>
            <a:r>
              <a:rPr lang="en-US" sz="1100" b="1" dirty="0"/>
              <a:t>RAGE3 engaged 1x BANDIT (ESCAPED SOUTH)</a:t>
            </a:r>
          </a:p>
          <a:p>
            <a:pPr marL="228600" indent="-228600">
              <a:buFontTx/>
              <a:buAutoNum type="arabicPeriod"/>
            </a:pPr>
            <a:r>
              <a:rPr lang="en-US" sz="1100" b="1" dirty="0"/>
              <a:t>RAGE3 engaged 1x MiG21 (CONFIRMED KILL)</a:t>
            </a:r>
          </a:p>
          <a:p>
            <a:pPr marL="228600" indent="-228600">
              <a:buFontTx/>
              <a:buAutoNum type="arabicPeriod"/>
            </a:pPr>
            <a:r>
              <a:rPr lang="en-US" sz="1100" b="1" dirty="0"/>
              <a:t>RAGE3 engaged 1x BANDIT* (CONFIRMED KILL)</a:t>
            </a:r>
          </a:p>
          <a:p>
            <a:pPr marL="228600" indent="-228600">
              <a:buFontTx/>
              <a:buAutoNum type="arabicPeriod"/>
            </a:pPr>
            <a:r>
              <a:rPr lang="en-US" sz="1100" b="1" dirty="0"/>
              <a:t>RAGE3 engaged 2x MiG29 (CONFIRMED KILLS)</a:t>
            </a:r>
          </a:p>
          <a:p>
            <a:pPr marL="228600" indent="-228600">
              <a:buFontTx/>
              <a:buAutoNum type="arabicPeriod"/>
            </a:pPr>
            <a:r>
              <a:rPr lang="en-US" sz="1100" b="1" dirty="0"/>
              <a:t>RAGE3 escorted 1x Tu95**</a:t>
            </a:r>
          </a:p>
          <a:p>
            <a:endParaRPr lang="en-US" sz="1100" b="1" dirty="0"/>
          </a:p>
          <a:p>
            <a:r>
              <a:rPr lang="en-US" sz="1100" b="1" dirty="0"/>
              <a:t>* Second BANDIT believed to be additional MiG21</a:t>
            </a:r>
          </a:p>
          <a:p>
            <a:endParaRPr lang="en-US" sz="1100" b="1" dirty="0"/>
          </a:p>
          <a:p>
            <a:r>
              <a:rPr lang="en-US" sz="1200" b="1" dirty="0"/>
              <a:t>** Tu95 intercepted 80 NM west of RAMAT DAVID. No hostile intent shown and was escorted back WEST. Reported to have Russian markings</a:t>
            </a:r>
          </a:p>
        </p:txBody>
      </p:sp>
      <p:sp>
        <p:nvSpPr>
          <p:cNvPr id="7" name="Ellipse 6"/>
          <p:cNvSpPr/>
          <p:nvPr/>
        </p:nvSpPr>
        <p:spPr>
          <a:xfrm>
            <a:off x="3014530" y="107261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22" name="Picture 21">
            <a:extLst>
              <a:ext uri="{FF2B5EF4-FFF2-40B4-BE49-F238E27FC236}">
                <a16:creationId xmlns:a16="http://schemas.microsoft.com/office/drawing/2014/main" xmlns="" id="{E1D87797-D8E2-49EC-A1C5-183D0630469B}"/>
              </a:ext>
            </a:extLst>
          </p:cNvPr>
          <p:cNvPicPr>
            <a:picLocks noChangeAspect="1"/>
          </p:cNvPicPr>
          <p:nvPr/>
        </p:nvPicPr>
        <p:blipFill rotWithShape="1">
          <a:blip r:embed="rId2" cstate="print"/>
          <a:srcRect r="5634"/>
          <a:stretch/>
        </p:blipFill>
        <p:spPr>
          <a:xfrm>
            <a:off x="3451163" y="667108"/>
            <a:ext cx="5692837" cy="4249396"/>
          </a:xfrm>
          <a:prstGeom prst="rect">
            <a:avLst/>
          </a:prstGeom>
        </p:spPr>
      </p:pic>
      <p:sp>
        <p:nvSpPr>
          <p:cNvPr id="24" name="Ellipse 6">
            <a:extLst>
              <a:ext uri="{FF2B5EF4-FFF2-40B4-BE49-F238E27FC236}">
                <a16:creationId xmlns:a16="http://schemas.microsoft.com/office/drawing/2014/main" xmlns="" id="{F33E2E2D-70FB-4218-85AB-2D570F35A620}"/>
              </a:ext>
            </a:extLst>
          </p:cNvPr>
          <p:cNvSpPr/>
          <p:nvPr/>
        </p:nvSpPr>
        <p:spPr>
          <a:xfrm>
            <a:off x="4644008" y="40839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Tree>
    <p:extLst>
      <p:ext uri="{BB962C8B-B14F-4D97-AF65-F5344CB8AC3E}">
        <p14:creationId xmlns:p14="http://schemas.microsoft.com/office/powerpoint/2010/main" xmlns="" val="1937097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BDA LAST PERIOD </a:t>
            </a:r>
          </a:p>
        </p:txBody>
      </p:sp>
      <p:sp>
        <p:nvSpPr>
          <p:cNvPr id="6" name="TekstSylinder 5"/>
          <p:cNvSpPr txBox="1"/>
          <p:nvPr/>
        </p:nvSpPr>
        <p:spPr>
          <a:xfrm>
            <a:off x="0" y="642924"/>
            <a:ext cx="9144000" cy="4286280"/>
          </a:xfrm>
          <a:prstGeom prst="rect">
            <a:avLst/>
          </a:prstGeom>
          <a:noFill/>
          <a:ln>
            <a:solidFill>
              <a:schemeClr val="tx1"/>
            </a:solidFill>
          </a:ln>
        </p:spPr>
        <p:txBody>
          <a:bodyPr wrap="square" rtlCol="0">
            <a:normAutofit/>
          </a:bodyPr>
          <a:lstStyle/>
          <a:p>
            <a:r>
              <a:rPr lang="en-US" sz="1200" b="1" dirty="0"/>
              <a:t>CONFIRMED</a:t>
            </a:r>
            <a:r>
              <a:rPr lang="en-US" sz="1200" dirty="0"/>
              <a:t>:</a:t>
            </a:r>
          </a:p>
          <a:p>
            <a:r>
              <a:rPr lang="en-US" sz="1200" dirty="0"/>
              <a:t>5x MiG29</a:t>
            </a:r>
          </a:p>
          <a:p>
            <a:r>
              <a:rPr lang="en-US" sz="1200" dirty="0"/>
              <a:t>1x MiG21</a:t>
            </a:r>
          </a:p>
          <a:p>
            <a:r>
              <a:rPr lang="en-US" sz="1200" dirty="0"/>
              <a:t>2x SU24</a:t>
            </a:r>
          </a:p>
          <a:p>
            <a:endParaRPr lang="en-US" sz="1200" dirty="0"/>
          </a:p>
          <a:p>
            <a:r>
              <a:rPr lang="en-US" sz="1200" b="1" dirty="0"/>
              <a:t>UNCONFIRMED:</a:t>
            </a:r>
          </a:p>
          <a:p>
            <a:r>
              <a:rPr lang="en-US" sz="1200" dirty="0"/>
              <a:t>1x UNKNOWN – Possibly MiG21</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SUMMARY OF ENEMY SITUATION (facts)</a:t>
            </a:r>
          </a:p>
        </p:txBody>
      </p:sp>
      <p:sp>
        <p:nvSpPr>
          <p:cNvPr id="6" name="TekstSylinder 5"/>
          <p:cNvSpPr txBox="1"/>
          <p:nvPr/>
        </p:nvSpPr>
        <p:spPr>
          <a:xfrm>
            <a:off x="0" y="642924"/>
            <a:ext cx="9144000" cy="4286280"/>
          </a:xfrm>
          <a:prstGeom prst="rect">
            <a:avLst/>
          </a:prstGeom>
          <a:noFill/>
          <a:ln>
            <a:solidFill>
              <a:schemeClr val="tx1"/>
            </a:solidFill>
          </a:ln>
        </p:spPr>
        <p:txBody>
          <a:bodyPr wrap="square" rtlCol="0">
            <a:normAutofit/>
          </a:bodyPr>
          <a:lstStyle/>
          <a:p>
            <a:pPr marL="228600" indent="-228600">
              <a:buAutoNum type="arabicPeriod"/>
            </a:pPr>
            <a:r>
              <a:rPr lang="en-US" sz="1200" dirty="0"/>
              <a:t>SyAAF shows willingness and ability to commit own air assets to defend own airspace</a:t>
            </a:r>
          </a:p>
          <a:p>
            <a:pPr marL="228600" indent="-228600">
              <a:buAutoNum type="arabicPeriod"/>
            </a:pPr>
            <a:endParaRPr lang="en-US" sz="1200" dirty="0"/>
          </a:p>
          <a:p>
            <a:pPr marL="228600" indent="-228600">
              <a:buAutoNum type="arabicPeriod"/>
            </a:pPr>
            <a:r>
              <a:rPr lang="en-US" sz="1200" dirty="0"/>
              <a:t>SyAAF shows willingness and ability to commit own air assets to attack CJTF forces – both inside and outside own airspace</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ASSESSMENT OF ENEMY SITUATION (Short term)</a:t>
            </a:r>
          </a:p>
        </p:txBody>
      </p:sp>
      <p:sp>
        <p:nvSpPr>
          <p:cNvPr id="6" name="TekstSylinder 5"/>
          <p:cNvSpPr txBox="1"/>
          <p:nvPr/>
        </p:nvSpPr>
        <p:spPr>
          <a:xfrm>
            <a:off x="0" y="642924"/>
            <a:ext cx="9144000" cy="4286280"/>
          </a:xfrm>
          <a:prstGeom prst="rect">
            <a:avLst/>
          </a:prstGeom>
          <a:noFill/>
          <a:ln>
            <a:solidFill>
              <a:schemeClr val="tx1"/>
            </a:solidFill>
          </a:ln>
        </p:spPr>
        <p:txBody>
          <a:bodyPr wrap="square" rtlCol="0">
            <a:normAutofit/>
          </a:bodyPr>
          <a:lstStyle/>
          <a:p>
            <a:pPr>
              <a:buFontTx/>
              <a:buChar char="-"/>
            </a:pPr>
            <a:r>
              <a:rPr lang="en-US" sz="1200" dirty="0"/>
              <a:t>Expecting SyAAF to mobilize and commit further air assets to defend against - or attack – CJTF air assets</a:t>
            </a:r>
          </a:p>
          <a:p>
            <a:pPr>
              <a:buFontTx/>
              <a:buChar char="-"/>
            </a:pPr>
            <a:endParaRPr lang="en-US" sz="1200" dirty="0"/>
          </a:p>
          <a:p>
            <a:pPr>
              <a:buFontTx/>
              <a:buChar char="-"/>
            </a:pPr>
            <a:r>
              <a:rPr lang="en-US" sz="1200" dirty="0"/>
              <a:t>Expecting SyAAF to continue to exploit shortcomings in CJTF radar coverage inland</a:t>
            </a:r>
          </a:p>
          <a:p>
            <a:pPr>
              <a:buFontTx/>
              <a:buChar char="-"/>
            </a:pPr>
            <a:endParaRPr lang="en-US" sz="1200" dirty="0"/>
          </a:p>
          <a:p>
            <a:pPr>
              <a:buFontTx/>
              <a:buChar char="-"/>
            </a:pPr>
            <a:r>
              <a:rPr lang="en-US" sz="1200" dirty="0"/>
              <a:t>Expecting higher over-all readiness of SyAAF forces, with increased amounts of patrolling flights (CAP) around strategically important assets and areas</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t>F</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ASSESSMENT OF ENEMY SITUATION (long term)</a:t>
            </a:r>
          </a:p>
        </p:txBody>
      </p:sp>
      <p:sp>
        <p:nvSpPr>
          <p:cNvPr id="5" name="Rektangel 4"/>
          <p:cNvSpPr/>
          <p:nvPr/>
        </p:nvSpPr>
        <p:spPr>
          <a:xfrm>
            <a:off x="3428960" y="642924"/>
            <a:ext cx="5715040" cy="4286280"/>
          </a:xfrm>
          <a:prstGeom prst="rect">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INSERT MAP HERE</a:t>
            </a:r>
          </a:p>
        </p:txBody>
      </p:sp>
      <p:sp>
        <p:nvSpPr>
          <p:cNvPr id="6" name="TekstSylinder 5"/>
          <p:cNvSpPr txBox="1"/>
          <p:nvPr/>
        </p:nvSpPr>
        <p:spPr>
          <a:xfrm>
            <a:off x="0" y="642924"/>
            <a:ext cx="3428992" cy="4286280"/>
          </a:xfrm>
          <a:prstGeom prst="rect">
            <a:avLst/>
          </a:prstGeom>
          <a:noFill/>
          <a:ln>
            <a:solidFill>
              <a:schemeClr val="tx1"/>
            </a:solidFill>
          </a:ln>
        </p:spPr>
        <p:txBody>
          <a:bodyPr wrap="square" rtlCol="0">
            <a:normAutofit lnSpcReduction="10000"/>
          </a:bodyPr>
          <a:lstStyle/>
          <a:p>
            <a:r>
              <a:rPr lang="en-US" sz="1200" dirty="0"/>
              <a:t>SyAAF is currently unhindered from utilizing their full range of airfields and other assets/infrastructure supporting air operations. The attrition rate is low and their overall ability to defend and attack is not impacted significantly this far in the campaign despite some losses on day one.</a:t>
            </a:r>
          </a:p>
          <a:p>
            <a:endParaRPr lang="en-US" sz="1200" dirty="0"/>
          </a:p>
          <a:p>
            <a:pPr marL="228600" indent="-228600">
              <a:buAutoNum type="arabicPeriod"/>
            </a:pPr>
            <a:r>
              <a:rPr lang="en-US" sz="1200" dirty="0"/>
              <a:t>The assessment is therefore that the SyAAF will be fully able to sustain the current level  of operations in the long-term. </a:t>
            </a:r>
          </a:p>
          <a:p>
            <a:pPr marL="228600" indent="-228600">
              <a:buAutoNum type="arabicPeriod"/>
            </a:pPr>
            <a:endParaRPr lang="en-US" sz="1200" dirty="0"/>
          </a:p>
          <a:p>
            <a:pPr marL="228600" indent="-228600">
              <a:buAutoNum type="arabicPeriod"/>
            </a:pPr>
            <a:r>
              <a:rPr lang="en-US" sz="1200" dirty="0"/>
              <a:t>JIRAH AB lies relatively close to the CJTF forces and should be able to provide QRF air assets to the northern sector of Syria as well as provide a well-defended staging point for air attacks outside Syrian territory. Intel puts the 601</a:t>
            </a:r>
            <a:r>
              <a:rPr lang="en-US" sz="1200" baseline="30000" dirty="0"/>
              <a:t>st</a:t>
            </a:r>
            <a:r>
              <a:rPr lang="en-US" sz="1200" dirty="0"/>
              <a:t> and 602</a:t>
            </a:r>
            <a:r>
              <a:rPr lang="en-US" sz="1200" baseline="30000" dirty="0"/>
              <a:t>nd</a:t>
            </a:r>
            <a:r>
              <a:rPr lang="en-US" sz="1200" dirty="0"/>
              <a:t> here – both experienced MiG29 squadrons</a:t>
            </a:r>
          </a:p>
          <a:p>
            <a:pPr marL="228600" indent="-228600">
              <a:buAutoNum type="arabicPeriod"/>
            </a:pPr>
            <a:endParaRPr lang="en-US" sz="1200" dirty="0"/>
          </a:p>
          <a:p>
            <a:pPr marL="228600" indent="-228600">
              <a:buAutoNum type="arabicPeriod"/>
            </a:pPr>
            <a:r>
              <a:rPr lang="en-US" sz="1200" dirty="0"/>
              <a:t>Just 40 NM S/E of JIRAH AB lies TABAQ AB hosting the 701</a:t>
            </a:r>
            <a:r>
              <a:rPr lang="en-US" sz="1200" baseline="30000" dirty="0"/>
              <a:t>st</a:t>
            </a:r>
            <a:r>
              <a:rPr lang="en-US" sz="1200" dirty="0"/>
              <a:t> and 702</a:t>
            </a:r>
            <a:r>
              <a:rPr lang="en-US" sz="1200" baseline="30000" dirty="0"/>
              <a:t>nd</a:t>
            </a:r>
            <a:r>
              <a:rPr lang="en-US" sz="1200" dirty="0"/>
              <a:t> squadrons – two additional experienced MiG29 squadrons, along with 622</a:t>
            </a:r>
            <a:r>
              <a:rPr lang="en-US" sz="1200" baseline="30000" dirty="0"/>
              <a:t>nd</a:t>
            </a:r>
            <a:r>
              <a:rPr lang="en-US" sz="1200" dirty="0"/>
              <a:t> MiG25 squadron.</a:t>
            </a:r>
          </a:p>
          <a:p>
            <a:pPr>
              <a:buFontTx/>
              <a:buChar char="-"/>
            </a:pPr>
            <a:endParaRPr lang="en-US" sz="1200" dirty="0"/>
          </a:p>
          <a:p>
            <a:pPr>
              <a:buFontTx/>
              <a:buChar char="-"/>
            </a:pPr>
            <a:endParaRPr lang="en-US" sz="1200" dirty="0"/>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pic>
        <p:nvPicPr>
          <p:cNvPr id="29" name="Picture 28">
            <a:extLst>
              <a:ext uri="{FF2B5EF4-FFF2-40B4-BE49-F238E27FC236}">
                <a16:creationId xmlns:a16="http://schemas.microsoft.com/office/drawing/2014/main" xmlns="" id="{E4AC7A72-1411-43F0-9D97-7E313E45E8B6}"/>
              </a:ext>
            </a:extLst>
          </p:cNvPr>
          <p:cNvPicPr>
            <a:picLocks noChangeAspect="1"/>
          </p:cNvPicPr>
          <p:nvPr/>
        </p:nvPicPr>
        <p:blipFill rotWithShape="1">
          <a:blip r:embed="rId2" cstate="print"/>
          <a:srcRect l="2979" t="1111" r="5569" b="4709"/>
          <a:stretch/>
        </p:blipFill>
        <p:spPr>
          <a:xfrm>
            <a:off x="3428960" y="642924"/>
            <a:ext cx="5715040" cy="4286280"/>
          </a:xfrm>
          <a:prstGeom prst="rect">
            <a:avLst/>
          </a:prstGeom>
        </p:spPr>
      </p:pic>
      <p:sp>
        <p:nvSpPr>
          <p:cNvPr id="19" name="Callout: Down Arrow 18">
            <a:extLst>
              <a:ext uri="{FF2B5EF4-FFF2-40B4-BE49-F238E27FC236}">
                <a16:creationId xmlns:a16="http://schemas.microsoft.com/office/drawing/2014/main" xmlns="" id="{4F743BEB-7BEB-4E87-93FE-1A0380FC4E0C}"/>
              </a:ext>
            </a:extLst>
          </p:cNvPr>
          <p:cNvSpPr/>
          <p:nvPr/>
        </p:nvSpPr>
        <p:spPr>
          <a:xfrm>
            <a:off x="5436096" y="818384"/>
            <a:ext cx="1224136" cy="792088"/>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JIRAH AB</a:t>
            </a:r>
          </a:p>
          <a:p>
            <a:pPr algn="ctr"/>
            <a:r>
              <a:rPr lang="en-US" sz="600" dirty="0"/>
              <a:t>601</a:t>
            </a:r>
            <a:r>
              <a:rPr lang="en-US" sz="600" baseline="30000" dirty="0"/>
              <a:t>st</a:t>
            </a:r>
            <a:r>
              <a:rPr lang="en-US" sz="600" dirty="0"/>
              <a:t> MiG29 SQN (Experienced)</a:t>
            </a:r>
          </a:p>
          <a:p>
            <a:pPr algn="ctr"/>
            <a:r>
              <a:rPr lang="en-US" sz="600" dirty="0"/>
              <a:t>602</a:t>
            </a:r>
            <a:r>
              <a:rPr lang="en-US" sz="600" baseline="30000" dirty="0"/>
              <a:t>nd</a:t>
            </a:r>
            <a:r>
              <a:rPr lang="en-US" sz="600" dirty="0"/>
              <a:t> MiG29 SQN (Experienced)</a:t>
            </a:r>
            <a:endParaRPr lang="en-US" dirty="0"/>
          </a:p>
        </p:txBody>
      </p:sp>
      <p:sp>
        <p:nvSpPr>
          <p:cNvPr id="20" name="Callout: Left Arrow 19">
            <a:extLst>
              <a:ext uri="{FF2B5EF4-FFF2-40B4-BE49-F238E27FC236}">
                <a16:creationId xmlns:a16="http://schemas.microsoft.com/office/drawing/2014/main" xmlns="" id="{D1E1B5C1-293F-4E3E-91EA-6202C7DA3A49}"/>
              </a:ext>
            </a:extLst>
          </p:cNvPr>
          <p:cNvSpPr/>
          <p:nvPr/>
        </p:nvSpPr>
        <p:spPr>
          <a:xfrm>
            <a:off x="6732240" y="1677635"/>
            <a:ext cx="1872208" cy="858396"/>
          </a:xfrm>
          <a:prstGeom prst="lef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t>TABAQ AB</a:t>
            </a:r>
          </a:p>
          <a:p>
            <a:r>
              <a:rPr lang="en-US" sz="600" dirty="0"/>
              <a:t>711</a:t>
            </a:r>
            <a:r>
              <a:rPr lang="en-US" sz="600" baseline="30000" dirty="0"/>
              <a:t>st</a:t>
            </a:r>
            <a:r>
              <a:rPr lang="en-US" sz="600" dirty="0"/>
              <a:t> MiG29 SQN (Experienced)</a:t>
            </a:r>
          </a:p>
          <a:p>
            <a:r>
              <a:rPr lang="en-US" sz="600" dirty="0"/>
              <a:t>712</a:t>
            </a:r>
            <a:r>
              <a:rPr lang="en-US" sz="600" baseline="30000" dirty="0"/>
              <a:t>nd</a:t>
            </a:r>
            <a:r>
              <a:rPr lang="en-US" sz="600" dirty="0"/>
              <a:t> MiG29 SQN (Experienced)</a:t>
            </a:r>
          </a:p>
          <a:p>
            <a:r>
              <a:rPr lang="en-US" sz="600" dirty="0"/>
              <a:t>621</a:t>
            </a:r>
            <a:r>
              <a:rPr lang="en-US" sz="600" baseline="30000" dirty="0"/>
              <a:t>st</a:t>
            </a:r>
            <a:r>
              <a:rPr lang="en-US" sz="600" dirty="0"/>
              <a:t> MiG25 SQN (Night)</a:t>
            </a:r>
          </a:p>
          <a:p>
            <a:r>
              <a:rPr lang="en-US" sz="600" dirty="0"/>
              <a:t>731</a:t>
            </a:r>
            <a:r>
              <a:rPr lang="en-US" sz="600" baseline="30000" dirty="0"/>
              <a:t>st</a:t>
            </a:r>
            <a:r>
              <a:rPr lang="en-US" sz="600" dirty="0"/>
              <a:t> SU24 SQN (Exp. Night)</a:t>
            </a:r>
            <a:endParaRPr lang="nb-NO" sz="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INTELLIGENCE GAPS</a:t>
            </a:r>
          </a:p>
        </p:txBody>
      </p:sp>
      <p:sp>
        <p:nvSpPr>
          <p:cNvPr id="6" name="TekstSylinder 5"/>
          <p:cNvSpPr txBox="1"/>
          <p:nvPr/>
        </p:nvSpPr>
        <p:spPr>
          <a:xfrm>
            <a:off x="0" y="642924"/>
            <a:ext cx="9144000" cy="4286280"/>
          </a:xfrm>
          <a:prstGeom prst="rect">
            <a:avLst/>
          </a:prstGeom>
          <a:noFill/>
          <a:ln>
            <a:solidFill>
              <a:schemeClr val="tx1"/>
            </a:solidFill>
          </a:ln>
        </p:spPr>
        <p:txBody>
          <a:bodyPr wrap="square" rtlCol="0">
            <a:normAutofit/>
          </a:bodyPr>
          <a:lstStyle/>
          <a:p>
            <a:pPr marL="171450" indent="-171450">
              <a:buFont typeface="Arial" panose="020B0604020202020204" pitchFamily="34" charset="0"/>
              <a:buChar char="•"/>
            </a:pPr>
            <a:r>
              <a:rPr lang="en-US" sz="1200" dirty="0"/>
              <a:t>Location of Russian Tu95 assets – Inside Syria?</a:t>
            </a:r>
          </a:p>
          <a:p>
            <a:pPr marL="171450" indent="-171450">
              <a:buFont typeface="Arial" panose="020B0604020202020204" pitchFamily="34" charset="0"/>
              <a:buChar char="•"/>
            </a:pPr>
            <a:r>
              <a:rPr lang="en-US" sz="1200" dirty="0"/>
              <a:t>Possible relocation of enemy assets in support of defensive operations</a:t>
            </a:r>
          </a:p>
          <a:p>
            <a:pPr marL="171450" indent="-171450">
              <a:buFont typeface="Arial" panose="020B0604020202020204" pitchFamily="34" charset="0"/>
              <a:buChar char="•"/>
            </a:pPr>
            <a:r>
              <a:rPr lang="en-US" sz="1200" dirty="0"/>
              <a:t>True origin of fighters taking off on D+1</a:t>
            </a:r>
          </a:p>
        </p:txBody>
      </p:sp>
      <p:sp>
        <p:nvSpPr>
          <p:cNvPr id="7" name="Ellipse 6"/>
          <p:cNvSpPr/>
          <p:nvPr/>
        </p:nvSpPr>
        <p:spPr>
          <a:xfrm>
            <a:off x="-928726"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8" name="Ellipse 7"/>
          <p:cNvSpPr/>
          <p:nvPr/>
        </p:nvSpPr>
        <p:spPr>
          <a:xfrm>
            <a:off x="-642974" y="100011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A</a:t>
            </a:r>
          </a:p>
        </p:txBody>
      </p:sp>
      <p:sp>
        <p:nvSpPr>
          <p:cNvPr id="9" name="Ellipse 8"/>
          <p:cNvSpPr/>
          <p:nvPr/>
        </p:nvSpPr>
        <p:spPr>
          <a:xfrm>
            <a:off x="-928726"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0" name="Ellipse 9"/>
          <p:cNvSpPr/>
          <p:nvPr/>
        </p:nvSpPr>
        <p:spPr>
          <a:xfrm>
            <a:off x="-642974" y="1285866"/>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B</a:t>
            </a:r>
          </a:p>
        </p:txBody>
      </p:sp>
      <p:sp>
        <p:nvSpPr>
          <p:cNvPr id="11" name="Ellipse 10"/>
          <p:cNvSpPr/>
          <p:nvPr/>
        </p:nvSpPr>
        <p:spPr>
          <a:xfrm>
            <a:off x="-928726"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2" name="Ellipse 11"/>
          <p:cNvSpPr/>
          <p:nvPr/>
        </p:nvSpPr>
        <p:spPr>
          <a:xfrm>
            <a:off x="-642974" y="1571618"/>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C</a:t>
            </a:r>
          </a:p>
        </p:txBody>
      </p:sp>
      <p:sp>
        <p:nvSpPr>
          <p:cNvPr id="13" name="Ellipse 12"/>
          <p:cNvSpPr/>
          <p:nvPr/>
        </p:nvSpPr>
        <p:spPr>
          <a:xfrm>
            <a:off x="-928726"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4" name="Ellipse 13"/>
          <p:cNvSpPr/>
          <p:nvPr/>
        </p:nvSpPr>
        <p:spPr>
          <a:xfrm>
            <a:off x="-642974" y="1857370"/>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D</a:t>
            </a:r>
          </a:p>
        </p:txBody>
      </p:sp>
      <p:sp>
        <p:nvSpPr>
          <p:cNvPr id="15" name="Ellipse 14"/>
          <p:cNvSpPr/>
          <p:nvPr/>
        </p:nvSpPr>
        <p:spPr>
          <a:xfrm>
            <a:off x="-928726"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6" name="Ellipse 15"/>
          <p:cNvSpPr/>
          <p:nvPr/>
        </p:nvSpPr>
        <p:spPr>
          <a:xfrm>
            <a:off x="-642974" y="2143122"/>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E</a:t>
            </a:r>
          </a:p>
        </p:txBody>
      </p:sp>
      <p:sp>
        <p:nvSpPr>
          <p:cNvPr id="17" name="Ellipse 16"/>
          <p:cNvSpPr/>
          <p:nvPr/>
        </p:nvSpPr>
        <p:spPr>
          <a:xfrm>
            <a:off x="-928726"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
        <p:nvSpPr>
          <p:cNvPr id="18" name="Ellipse 17"/>
          <p:cNvSpPr/>
          <p:nvPr/>
        </p:nvSpPr>
        <p:spPr>
          <a:xfrm>
            <a:off x="-642974" y="2428874"/>
            <a:ext cx="214314" cy="214314"/>
          </a:xfrm>
          <a:prstGeom prst="ellipse">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nb-NO" sz="1200" dirty="0"/>
              <a:t>F</a:t>
            </a:r>
          </a:p>
        </p:txBody>
      </p:sp>
    </p:spTree>
  </p:cSld>
  <p:clrMapOvr>
    <a:masterClrMapping/>
  </p:clrMapOvr>
</p:sld>
</file>

<file path=ppt/theme/theme1.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5611</TotalTime>
  <Words>655</Words>
  <Application>Microsoft Office PowerPoint</Application>
  <PresentationFormat>Skjermfremvisning (16:9)</PresentationFormat>
  <Paragraphs>158</Paragraphs>
  <Slides>8</Slides>
  <Notes>2</Notes>
  <HiddenSlides>0</HiddenSlides>
  <MMClips>0</MMClips>
  <ScaleCrop>false</ScaleCrop>
  <HeadingPairs>
    <vt:vector size="4" baseType="variant">
      <vt:variant>
        <vt:lpstr>Tema</vt:lpstr>
      </vt:variant>
      <vt:variant>
        <vt:i4>1</vt:i4>
      </vt:variant>
      <vt:variant>
        <vt:lpstr>Lysbildetitler</vt:lpstr>
      </vt:variant>
      <vt:variant>
        <vt:i4>8</vt:i4>
      </vt:variant>
    </vt:vector>
  </HeadingPairs>
  <TitlesOfParts>
    <vt:vector size="9" baseType="lpstr">
      <vt:lpstr>Kontortema</vt:lpstr>
      <vt:lpstr>Lysbilde 1</vt:lpstr>
      <vt:lpstr>MAJOR EVENTS LAST PERIOD </vt:lpstr>
      <vt:lpstr>MAJOR EVENTS LAST PERIOD </vt:lpstr>
      <vt:lpstr>BDA LAST PERIOD </vt:lpstr>
      <vt:lpstr>SUMMARY OF ENEMY SITUATION (facts)</vt:lpstr>
      <vt:lpstr>ASSESSMENT OF ENEMY SITUATION (Short term)</vt:lpstr>
      <vt:lpstr>ASSESSMENT OF ENEMY SITUATION (long term)</vt:lpstr>
      <vt:lpstr>INTELLIGENCE GAPS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 INTSUM template</dc:title>
  <dc:creator>132nd Virtual Wing;VIS</dc:creator>
  <cp:lastModifiedBy>Neck</cp:lastModifiedBy>
  <cp:revision>398</cp:revision>
  <dcterms:created xsi:type="dcterms:W3CDTF">2019-03-12T22:01:00Z</dcterms:created>
  <dcterms:modified xsi:type="dcterms:W3CDTF">2020-09-24T19:32:01Z</dcterms:modified>
</cp:coreProperties>
</file>